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83" r:id="rId5"/>
    <p:sldId id="329" r:id="rId6"/>
    <p:sldId id="361" r:id="rId7"/>
    <p:sldId id="462" r:id="rId8"/>
    <p:sldId id="463" r:id="rId9"/>
    <p:sldId id="446" r:id="rId10"/>
    <p:sldId id="431" r:id="rId11"/>
    <p:sldId id="464" r:id="rId12"/>
    <p:sldId id="465" r:id="rId13"/>
    <p:sldId id="381" r:id="rId14"/>
    <p:sldId id="406" r:id="rId15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361"/>
            <p14:sldId id="462"/>
            <p14:sldId id="463"/>
            <p14:sldId id="446"/>
            <p14:sldId id="431"/>
            <p14:sldId id="464"/>
            <p14:sldId id="465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3C"/>
    <a:srgbClr val="0074AF"/>
    <a:srgbClr val="FFC000"/>
    <a:srgbClr val="EE60AA"/>
    <a:srgbClr val="F77DF1"/>
    <a:srgbClr val="2085B9"/>
    <a:srgbClr val="F8F808"/>
    <a:srgbClr val="FFFFB9"/>
    <a:srgbClr val="AC32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0" autoAdjust="0"/>
    <p:restoredTop sz="97459" autoAdjust="0"/>
  </p:normalViewPr>
  <p:slideViewPr>
    <p:cSldViewPr snapToGrid="0">
      <p:cViewPr>
        <p:scale>
          <a:sx n="100" d="100"/>
          <a:sy n="100" d="100"/>
        </p:scale>
        <p:origin x="4860" y="15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01.02.2023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01.02.2023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7379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5922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2838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3918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2988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7174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0" y="4423708"/>
            <a:ext cx="3072370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en-US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CTE</a:t>
            </a:r>
            <a:endParaRPr lang="ru-RU" sz="2800" noProof="1" smtClean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5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2050" name="Picture 2" descr="https://mobimg.b-cdn.net/v3/fetch/72/72b3f81e8545fae607c229783a13aace.jpe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5" b="100000" l="20599" r="88516">
                        <a14:backgroundMark x1="47240" y1="14259" x2="47240" y2="14259"/>
                        <a14:backgroundMark x1="46693" y1="15741" x2="46693" y2="15741"/>
                        <a14:backgroundMark x1="72786" y1="47685" x2="72786" y2="47685"/>
                        <a14:backgroundMark x1="72422" y1="50926" x2="72422" y2="50926"/>
                        <a14:backgroundMark x1="49661" y1="16019" x2="49661" y2="16019"/>
                        <a14:backgroundMark x1="51354" y1="16296" x2="51354" y2="16296"/>
                        <a14:backgroundMark x1="73255" y1="97315" x2="73255" y2="97315"/>
                        <a14:backgroundMark x1="73177" y1="97963" x2="73177" y2="97963"/>
                        <a14:backgroundMark x1="73177" y1="99306" x2="73177" y2="9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09" t="5573" r="19917"/>
          <a:stretch/>
        </p:blipFill>
        <p:spPr bwMode="auto">
          <a:xfrm>
            <a:off x="3577935" y="1951607"/>
            <a:ext cx="5161210" cy="49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836447" y="2487216"/>
            <a:ext cx="10812629" cy="10895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dirty="0" smtClean="0">
                <a:solidFill>
                  <a:srgbClr val="FFC000"/>
                </a:solidFill>
              </a:rPr>
              <a:t>Используя шаблон </a:t>
            </a:r>
            <a:r>
              <a:rPr lang="ru-RU" sz="2400" b="1" dirty="0" smtClean="0">
                <a:solidFill>
                  <a:srgbClr val="FFC000"/>
                </a:solidFill>
              </a:rPr>
              <a:t>СТЕ, которое образует исходную таблицу, получить список сотрудников, подчинённых директору </a:t>
            </a:r>
            <a:r>
              <a:rPr lang="en-US" sz="2400" b="1" dirty="0" smtClean="0">
                <a:solidFill>
                  <a:srgbClr val="FFC000"/>
                </a:solidFill>
              </a:rPr>
              <a:t>IT-</a:t>
            </a:r>
            <a:r>
              <a:rPr lang="ru-RU" sz="2400" b="1" dirty="0" smtClean="0">
                <a:solidFill>
                  <a:srgbClr val="FFC000"/>
                </a:solidFill>
              </a:rPr>
              <a:t>департамента, включая самого директора</a:t>
            </a:r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00106" y="3824753"/>
            <a:ext cx="849085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WITH </a:t>
            </a:r>
            <a:r>
              <a:rPr lang="en-US" sz="2000" b="1" dirty="0">
                <a:solidFill>
                  <a:schemeClr val="bg1"/>
                </a:solidFill>
              </a:rPr>
              <a:t>RECURSIVE base(id, name, </a:t>
            </a:r>
            <a:r>
              <a:rPr lang="en-US" sz="2000" b="1" dirty="0" err="1">
                <a:solidFill>
                  <a:schemeClr val="bg1"/>
                </a:solidFill>
              </a:rPr>
              <a:t>boss_id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status_name</a:t>
            </a:r>
            <a:r>
              <a:rPr lang="en-US" sz="2000" b="1" dirty="0">
                <a:solidFill>
                  <a:schemeClr val="bg1"/>
                </a:solidFill>
              </a:rPr>
              <a:t>) </a:t>
            </a:r>
            <a:r>
              <a:rPr lang="en-US" sz="2000" b="1" dirty="0" smtClean="0">
                <a:solidFill>
                  <a:schemeClr val="bg1"/>
                </a:solidFill>
              </a:rPr>
              <a:t>as(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1, '</a:t>
            </a:r>
            <a:r>
              <a:rPr lang="ru-RU" sz="2000" b="1" dirty="0">
                <a:solidFill>
                  <a:schemeClr val="bg1"/>
                </a:solidFill>
              </a:rPr>
              <a:t>Генеральный А.А.', </a:t>
            </a:r>
            <a:r>
              <a:rPr lang="en-US" sz="2000" b="1" dirty="0">
                <a:solidFill>
                  <a:schemeClr val="bg1"/>
                </a:solidFill>
              </a:rPr>
              <a:t>NULL, '</a:t>
            </a:r>
            <a:r>
              <a:rPr lang="ru-RU" sz="2000" b="1" dirty="0">
                <a:solidFill>
                  <a:schemeClr val="bg1"/>
                </a:solidFill>
              </a:rPr>
              <a:t>Генеральный </a:t>
            </a:r>
            <a:r>
              <a:rPr lang="ru-RU" sz="2000" b="1" dirty="0" smtClean="0">
                <a:solidFill>
                  <a:schemeClr val="bg1"/>
                </a:solidFill>
              </a:rPr>
              <a:t>директор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2, '</a:t>
            </a:r>
            <a:r>
              <a:rPr lang="ru-RU" sz="2000" b="1" dirty="0">
                <a:solidFill>
                  <a:schemeClr val="bg1"/>
                </a:solidFill>
              </a:rPr>
              <a:t>Главный Б.Б.', 1, 'Главный </a:t>
            </a:r>
            <a:r>
              <a:rPr lang="ru-RU" sz="2000" b="1" dirty="0" smtClean="0">
                <a:solidFill>
                  <a:schemeClr val="bg1"/>
                </a:solidFill>
              </a:rPr>
              <a:t>бухгалтер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3, '</a:t>
            </a:r>
            <a:r>
              <a:rPr lang="ru-RU" sz="2000" b="1" dirty="0">
                <a:solidFill>
                  <a:schemeClr val="bg1"/>
                </a:solidFill>
              </a:rPr>
              <a:t>Спец В.В.', 1, 'Директор </a:t>
            </a:r>
            <a:r>
              <a:rPr lang="en-US" sz="2000" b="1" dirty="0">
                <a:solidFill>
                  <a:schemeClr val="bg1"/>
                </a:solidFill>
              </a:rPr>
              <a:t>IT-</a:t>
            </a:r>
            <a:r>
              <a:rPr lang="ru-RU" sz="2000" b="1" dirty="0" smtClean="0">
                <a:solidFill>
                  <a:schemeClr val="bg1"/>
                </a:solidFill>
              </a:rPr>
              <a:t>департамента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4, '</a:t>
            </a:r>
            <a:r>
              <a:rPr lang="ru-RU" sz="2000" b="1" dirty="0">
                <a:solidFill>
                  <a:schemeClr val="bg1"/>
                </a:solidFill>
              </a:rPr>
              <a:t>Счетовод Г.Г.', 2, 'Бухгалтер'    </a:t>
            </a:r>
            <a:r>
              <a:rPr lang="en-US" sz="2000" b="1" dirty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5, '</a:t>
            </a:r>
            <a:r>
              <a:rPr lang="ru-RU" sz="2000" b="1" dirty="0">
                <a:solidFill>
                  <a:schemeClr val="bg1"/>
                </a:solidFill>
              </a:rPr>
              <a:t>Кривой Д.Д.', 3, 'Менеджер </a:t>
            </a:r>
            <a:r>
              <a:rPr lang="ru-RU" sz="2000" b="1" dirty="0" smtClean="0">
                <a:solidFill>
                  <a:schemeClr val="bg1"/>
                </a:solidFill>
              </a:rPr>
              <a:t>проекта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6, '</a:t>
            </a:r>
            <a:r>
              <a:rPr lang="ru-RU" sz="2000" b="1" dirty="0">
                <a:solidFill>
                  <a:schemeClr val="bg1"/>
                </a:solidFill>
              </a:rPr>
              <a:t>Косой Е.Е.', 3, 'Менеджер </a:t>
            </a:r>
            <a:r>
              <a:rPr lang="ru-RU" sz="2000" b="1" dirty="0" smtClean="0">
                <a:solidFill>
                  <a:schemeClr val="bg1"/>
                </a:solidFill>
              </a:rPr>
              <a:t>проекта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7, '</a:t>
            </a:r>
            <a:r>
              <a:rPr lang="ru-RU" sz="2000" b="1" dirty="0">
                <a:solidFill>
                  <a:schemeClr val="bg1"/>
                </a:solidFill>
              </a:rPr>
              <a:t>Баг Ж.Ж.', 5, </a:t>
            </a:r>
            <a:r>
              <a:rPr lang="ru-RU" sz="2000" b="1" dirty="0" smtClean="0">
                <a:solidFill>
                  <a:schemeClr val="bg1"/>
                </a:solidFill>
              </a:rPr>
              <a:t>'Программист</a:t>
            </a:r>
            <a:r>
              <a:rPr lang="ru-RU" sz="2000" b="1" dirty="0">
                <a:solidFill>
                  <a:schemeClr val="bg1"/>
                </a:solidFill>
              </a:rPr>
              <a:t>'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UNION     </a:t>
            </a:r>
            <a:endParaRPr lang="ru-RU" sz="20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select </a:t>
            </a:r>
            <a:r>
              <a:rPr lang="en-US" sz="2000" b="1" dirty="0">
                <a:solidFill>
                  <a:schemeClr val="bg1"/>
                </a:solidFill>
              </a:rPr>
              <a:t>8, '</a:t>
            </a:r>
            <a:r>
              <a:rPr lang="ru-RU" sz="2000" b="1" dirty="0" err="1">
                <a:solidFill>
                  <a:schemeClr val="bg1"/>
                </a:solidFill>
              </a:rPr>
              <a:t>Фича</a:t>
            </a:r>
            <a:r>
              <a:rPr lang="ru-RU" sz="2000" b="1" dirty="0">
                <a:solidFill>
                  <a:schemeClr val="bg1"/>
                </a:solidFill>
              </a:rPr>
              <a:t> З.З.', 6, 'Программист')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65761" y="-1610665"/>
            <a:ext cx="3033661" cy="3033661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779520" y="306926"/>
            <a:ext cx="7968343" cy="2481705"/>
          </a:xfrm>
        </p:spPr>
        <p:txBody>
          <a:bodyPr rtlCol="0"/>
          <a:lstStyle/>
          <a:p>
            <a:pPr algn="just" rtl="0"/>
            <a:r>
              <a:rPr lang="ru-RU" noProof="1" smtClean="0"/>
              <a:t>Обобщённое табличное выражение (</a:t>
            </a:r>
            <a:r>
              <a:rPr lang="en-US" noProof="1" smtClean="0"/>
              <a:t>CTE) </a:t>
            </a:r>
            <a:r>
              <a:rPr lang="ru-RU" noProof="1" smtClean="0"/>
              <a:t>– это временный результирующий набор данных, к которому можно обращаться в последующих запросах.</a:t>
            </a:r>
          </a:p>
          <a:p>
            <a:pPr algn="just"/>
            <a:r>
              <a:rPr lang="en-US" noProof="1"/>
              <a:t>CTE </a:t>
            </a:r>
            <a:r>
              <a:rPr lang="ru-RU" noProof="1" smtClean="0"/>
              <a:t>предназначено </a:t>
            </a:r>
            <a:r>
              <a:rPr lang="ru-RU" noProof="1"/>
              <a:t>для упрощения сложных запросов, улучшения читаемости и поддержки кода</a:t>
            </a:r>
          </a:p>
          <a:p>
            <a:pPr algn="just" rtl="0"/>
            <a:endParaRPr lang="ru-RU" noProof="1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469008" y="19561"/>
            <a:ext cx="2827165" cy="914096"/>
          </a:xfrm>
        </p:spPr>
        <p:txBody>
          <a:bodyPr rtlCol="0"/>
          <a:lstStyle/>
          <a:p>
            <a:pPr rtl="0"/>
            <a:r>
              <a:rPr lang="en-US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CTE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Текст 14"/>
          <p:cNvSpPr>
            <a:spLocks noGrp="1"/>
          </p:cNvSpPr>
          <p:nvPr>
            <p:ph type="body" sz="quarter" idx="11"/>
          </p:nvPr>
        </p:nvSpPr>
        <p:spPr>
          <a:xfrm>
            <a:off x="784861" y="2447768"/>
            <a:ext cx="6289623" cy="369844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noProof="1" smtClean="0">
                <a:solidFill>
                  <a:srgbClr val="FFC000"/>
                </a:solidFill>
              </a:rPr>
              <a:t>Общая структура </a:t>
            </a:r>
            <a:r>
              <a:rPr lang="en-US" noProof="1" smtClean="0">
                <a:solidFill>
                  <a:srgbClr val="FFC000"/>
                </a:solidFill>
              </a:rPr>
              <a:t>CTE: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rgbClr val="FF0000"/>
                </a:solidFill>
              </a:rPr>
              <a:t>WITH</a:t>
            </a:r>
            <a:r>
              <a:rPr lang="en-US" noProof="1" smtClean="0"/>
              <a:t> CTE_1 (</a:t>
            </a:r>
            <a:r>
              <a:rPr lang="ru-RU" noProof="1" smtClean="0"/>
              <a:t>нужные_поля)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chemeClr val="bg1"/>
                </a:solidFill>
              </a:rPr>
              <a:t>as</a:t>
            </a:r>
          </a:p>
          <a:p>
            <a:pPr rtl="0">
              <a:lnSpc>
                <a:spcPct val="100000"/>
              </a:lnSpc>
            </a:pPr>
            <a:r>
              <a:rPr lang="en-US" noProof="1" smtClean="0">
                <a:solidFill>
                  <a:srgbClr val="FF0000"/>
                </a:solidFill>
              </a:rPr>
              <a:t>(</a:t>
            </a:r>
            <a:r>
              <a:rPr lang="en-US" noProof="1" smtClean="0"/>
              <a:t>SELECT </a:t>
            </a:r>
            <a:r>
              <a:rPr lang="ru-RU" noProof="1"/>
              <a:t>поля_таблиц </a:t>
            </a:r>
            <a:r>
              <a:rPr lang="en-US" noProof="1"/>
              <a:t>FROM </a:t>
            </a:r>
            <a:r>
              <a:rPr lang="ru-RU" noProof="1" smtClean="0"/>
              <a:t>список_таблиц</a:t>
            </a:r>
            <a:r>
              <a:rPr lang="ru-RU" noProof="1">
                <a:solidFill>
                  <a:srgbClr val="FF0000"/>
                </a:solidFill>
              </a:rPr>
              <a:t>)</a:t>
            </a:r>
            <a:r>
              <a:rPr lang="ru-RU" noProof="1" smtClean="0"/>
              <a:t>,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CTE_</a:t>
            </a:r>
            <a:r>
              <a:rPr lang="ru-RU" noProof="1"/>
              <a:t>2</a:t>
            </a:r>
            <a:r>
              <a:rPr lang="en-US" noProof="1" smtClean="0"/>
              <a:t> </a:t>
            </a:r>
            <a:r>
              <a:rPr lang="en-US" noProof="1"/>
              <a:t>(</a:t>
            </a:r>
            <a:r>
              <a:rPr lang="ru-RU" noProof="1"/>
              <a:t>нужные_поля</a:t>
            </a:r>
            <a:r>
              <a:rPr lang="ru-RU" noProof="1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bg1"/>
                </a:solidFill>
              </a:rPr>
              <a:t>as</a:t>
            </a: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rgbClr val="FF0000"/>
                </a:solidFill>
              </a:rPr>
              <a:t>(</a:t>
            </a:r>
            <a:r>
              <a:rPr lang="en-US" noProof="1"/>
              <a:t>SELECT </a:t>
            </a:r>
            <a:r>
              <a:rPr lang="ru-RU" noProof="1"/>
              <a:t>поля_таблиц </a:t>
            </a:r>
            <a:r>
              <a:rPr lang="en-US" noProof="1"/>
              <a:t>FROM </a:t>
            </a:r>
            <a:r>
              <a:rPr lang="ru-RU" noProof="1"/>
              <a:t>список_таблиц</a:t>
            </a:r>
            <a:r>
              <a:rPr lang="ru-RU" noProof="1" smtClean="0">
                <a:solidFill>
                  <a:srgbClr val="FF0000"/>
                </a:solidFill>
              </a:rPr>
              <a:t>)</a:t>
            </a:r>
            <a:endParaRPr lang="ru-RU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SELECT </a:t>
            </a:r>
            <a:r>
              <a:rPr lang="ru-RU" noProof="1" smtClean="0"/>
              <a:t>поля </a:t>
            </a:r>
            <a:r>
              <a:rPr lang="en-US" noProof="1"/>
              <a:t>FROM </a:t>
            </a:r>
            <a:r>
              <a:rPr lang="en-US" noProof="1" smtClean="0"/>
              <a:t>CTE_1</a:t>
            </a:r>
            <a:r>
              <a:rPr lang="ru-RU" noProof="1" smtClean="0"/>
              <a:t>, </a:t>
            </a:r>
            <a:r>
              <a:rPr lang="en-US" noProof="1"/>
              <a:t>CTE_</a:t>
            </a:r>
            <a:r>
              <a:rPr lang="ru-RU" noProof="1"/>
              <a:t>2</a:t>
            </a:r>
          </a:p>
        </p:txBody>
      </p:sp>
      <p:pic>
        <p:nvPicPr>
          <p:cNvPr id="1052" name="Picture 28" descr="https://flyclipart.com/thumbs/ice-age-3-sid-ice-age-158689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9" b="97121" l="5238" r="95952">
                        <a14:foregroundMark x1="20952" y1="6515" x2="20952" y2="6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84" y="2643930"/>
            <a:ext cx="4885458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7334" y="412540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CTE</a:t>
            </a:r>
            <a:endParaRPr lang="ru-RU" sz="2600" noProof="1"/>
          </a:p>
        </p:txBody>
      </p:sp>
      <p:sp>
        <p:nvSpPr>
          <p:cNvPr id="12" name="Текст 5"/>
          <p:cNvSpPr txBox="1">
            <a:spLocks/>
          </p:cNvSpPr>
          <p:nvPr/>
        </p:nvSpPr>
        <p:spPr>
          <a:xfrm>
            <a:off x="3936273" y="395884"/>
            <a:ext cx="784804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обобщённого табличного выражения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547360" y="1625447"/>
            <a:ext cx="623696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pPr algn="just"/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cte_1 as </a:t>
            </a:r>
            <a:r>
              <a:rPr lang="en-US" sz="2000" noProof="1" smtClean="0">
                <a:latin typeface="+mj-lt"/>
              </a:rPr>
              <a:t>(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c.name, t.plane, count(t.id) as </a:t>
            </a:r>
            <a:r>
              <a:rPr lang="en-US" sz="2000" noProof="1" smtClean="0">
                <a:latin typeface="+mj-lt"/>
              </a:rPr>
              <a:t>trip</a:t>
            </a:r>
            <a:r>
              <a:rPr lang="en-US" sz="2000" noProof="1">
                <a:latin typeface="+mj-lt"/>
              </a:rPr>
              <a:t>s</a:t>
            </a:r>
            <a:endParaRPr lang="en-US" sz="2000" noProof="1" smtClean="0">
              <a:latin typeface="+mj-lt"/>
            </a:endParaRP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f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rom </a:t>
            </a:r>
            <a:r>
              <a:rPr lang="en-US" sz="2000" noProof="1" smtClean="0">
                <a:latin typeface="+mj-lt"/>
              </a:rPr>
              <a:t>Company c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left join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Trip t on t.company = </a:t>
            </a:r>
            <a:r>
              <a:rPr lang="en-US" sz="2000" noProof="1" smtClean="0">
                <a:latin typeface="+mj-lt"/>
              </a:rPr>
              <a:t>c.id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group by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c.name</a:t>
            </a:r>
            <a:r>
              <a:rPr lang="en-US" sz="2000" noProof="1">
                <a:latin typeface="+mj-lt"/>
              </a:rPr>
              <a:t>, t.plane</a:t>
            </a:r>
            <a:r>
              <a:rPr lang="en-US" sz="2000" noProof="1" smtClean="0">
                <a:latin typeface="+mj-lt"/>
              </a:rPr>
              <a:t>)</a:t>
            </a:r>
          </a:p>
          <a:p>
            <a:pPr algn="just"/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* from cte_1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60545" y="1613683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5" y="1983015"/>
            <a:ext cx="2020389" cy="180180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892" y="2225065"/>
            <a:ext cx="2054315" cy="134568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60545" y="4042445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806" y="4594140"/>
            <a:ext cx="669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Данный запрос возвращает название компании, наименование самолёта и количество рейсов, </a:t>
            </a:r>
            <a:r>
              <a:rPr lang="ru-RU" b="1" noProof="1" smtClean="0">
                <a:solidFill>
                  <a:srgbClr val="FFC000"/>
                </a:solidFill>
              </a:rPr>
              <a:t>которое </a:t>
            </a:r>
            <a:r>
              <a:rPr lang="ru-RU" b="1" noProof="1" smtClean="0">
                <a:solidFill>
                  <a:srgbClr val="FFC000"/>
                </a:solidFill>
              </a:rPr>
              <a:t>данная компания осуществила на самолётах с данным наименованием </a:t>
            </a:r>
            <a:endParaRPr lang="ru-RU" b="1" noProof="1">
              <a:solidFill>
                <a:srgbClr val="FFC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5" y="4669398"/>
            <a:ext cx="3389391" cy="15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7334" y="412540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CTE</a:t>
            </a:r>
            <a:endParaRPr lang="ru-RU" sz="2600" noProof="1"/>
          </a:p>
        </p:txBody>
      </p:sp>
      <p:sp>
        <p:nvSpPr>
          <p:cNvPr id="12" name="Текст 5"/>
          <p:cNvSpPr txBox="1">
            <a:spLocks/>
          </p:cNvSpPr>
          <p:nvPr/>
        </p:nvSpPr>
        <p:spPr>
          <a:xfrm>
            <a:off x="3439886" y="302753"/>
            <a:ext cx="8344435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На практике часто используются сразу несколько </a:t>
            </a:r>
            <a:r>
              <a:rPr lang="en-US" noProof="1" smtClean="0">
                <a:solidFill>
                  <a:srgbClr val="FFC000"/>
                </a:solidFill>
              </a:rPr>
              <a:t>CTE</a:t>
            </a:r>
            <a:r>
              <a:rPr lang="ru-RU" noProof="1" smtClean="0">
                <a:solidFill>
                  <a:srgbClr val="FFC000"/>
                </a:solidFill>
              </a:rPr>
              <a:t>, причём одно </a:t>
            </a:r>
            <a:r>
              <a:rPr lang="en-US" noProof="1" smtClean="0">
                <a:solidFill>
                  <a:srgbClr val="FFC000"/>
                </a:solidFill>
              </a:rPr>
              <a:t>CTE </a:t>
            </a:r>
            <a:r>
              <a:rPr lang="ru-RU" noProof="1" smtClean="0">
                <a:solidFill>
                  <a:srgbClr val="FFC000"/>
                </a:solidFill>
              </a:rPr>
              <a:t>может строиться на основе других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5" name="Текст 5"/>
          <p:cNvSpPr txBox="1">
            <a:spLocks/>
          </p:cNvSpPr>
          <p:nvPr/>
        </p:nvSpPr>
        <p:spPr>
          <a:xfrm>
            <a:off x="3439886" y="1153014"/>
            <a:ext cx="8344435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noProof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Пример задачи: </a:t>
            </a:r>
            <a:r>
              <a:rPr lang="ru-RU" sz="18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Найдите </a:t>
            </a:r>
            <a:r>
              <a:rPr lang="ru-RU" sz="18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какой процент пользователей, зарегистрированных на сервисе бронирования, хоть раз арендовали или сдавали в аренду жилье. Результат округлите до сотых</a:t>
            </a:r>
            <a:r>
              <a:rPr lang="ru-RU" sz="18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3626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422137" y="255536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Фрагменты исходных таблиц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26" y="3034140"/>
            <a:ext cx="3254565" cy="3018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63" y="4408524"/>
            <a:ext cx="3518264" cy="1059776"/>
          </a:xfrm>
          <a:prstGeom prst="rect">
            <a:avLst/>
          </a:prstGeom>
        </p:spPr>
      </p:pic>
      <p:grpSp>
        <p:nvGrpSpPr>
          <p:cNvPr id="29" name="Группа 28"/>
          <p:cNvGrpSpPr/>
          <p:nvPr/>
        </p:nvGrpSpPr>
        <p:grpSpPr>
          <a:xfrm>
            <a:off x="5723203" y="3094315"/>
            <a:ext cx="5164184" cy="1118504"/>
            <a:chOff x="4432662" y="4395761"/>
            <a:chExt cx="5712824" cy="1157449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2662" y="4395761"/>
              <a:ext cx="2325188" cy="115744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7850" y="4395761"/>
              <a:ext cx="1868527" cy="115744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6377" y="4395761"/>
              <a:ext cx="1519109" cy="1156655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/>
        </p:nvGrpSpPr>
        <p:grpSpPr>
          <a:xfrm>
            <a:off x="6250937" y="5647633"/>
            <a:ext cx="4364812" cy="992594"/>
            <a:chOff x="4414335" y="5736730"/>
            <a:chExt cx="4860295" cy="1157553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4335" y="5736730"/>
              <a:ext cx="4192876" cy="1156655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7212" y="5736730"/>
              <a:ext cx="667418" cy="1157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313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47334" y="412540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CTE</a:t>
            </a:r>
            <a:endParaRPr lang="ru-RU" sz="2600" noProof="1"/>
          </a:p>
        </p:txBody>
      </p:sp>
      <p:sp>
        <p:nvSpPr>
          <p:cNvPr id="15" name="Текст 5"/>
          <p:cNvSpPr txBox="1">
            <a:spLocks/>
          </p:cNvSpPr>
          <p:nvPr/>
        </p:nvSpPr>
        <p:spPr>
          <a:xfrm>
            <a:off x="3448687" y="264494"/>
            <a:ext cx="8344435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noProof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Пример задачи: </a:t>
            </a:r>
            <a:r>
              <a:rPr lang="ru-RU" sz="18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Найдите </a:t>
            </a:r>
            <a:r>
              <a:rPr lang="ru-RU" sz="18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какой процент пользователей, зарегистрированных на сервисе бронирования, хоть раз арендовали или сдавали в аренду жилье. Результат округлите до сотых</a:t>
            </a:r>
            <a:r>
              <a:rPr lang="ru-RU" sz="18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6523" y="197132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3" y="2450100"/>
            <a:ext cx="3254565" cy="30182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4143375" y="2340652"/>
            <a:ext cx="764974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20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Исходный запрос:</a:t>
            </a:r>
            <a:endParaRPr lang="en-US" sz="2000" noProof="1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with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cte_1</a:t>
            </a:r>
            <a:r>
              <a:rPr lang="en-US" sz="2000" noProof="1" smtClean="0">
                <a:latin typeface="+mj-lt"/>
              </a:rPr>
              <a:t> </a:t>
            </a:r>
            <a:r>
              <a:rPr lang="en-US" sz="2000" noProof="1">
                <a:latin typeface="+mj-lt"/>
              </a:rPr>
              <a:t>as 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user_id</a:t>
            </a:r>
            <a:r>
              <a:rPr lang="en-US" sz="2000" noProof="1" smtClean="0">
                <a:latin typeface="+mj-lt"/>
              </a:rPr>
              <a:t>, owner_id </a:t>
            </a:r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latin typeface="+mj-lt"/>
              </a:rPr>
              <a:t> Reservations a</a:t>
            </a:r>
            <a:endParaRPr lang="ru-RU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	        LEFT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JOIN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latin typeface="+mj-lt"/>
              </a:rPr>
              <a:t>Rooms </a:t>
            </a:r>
            <a:r>
              <a:rPr lang="en-US" sz="2000" noProof="1">
                <a:latin typeface="+mj-lt"/>
              </a:rPr>
              <a:t>b on </a:t>
            </a:r>
            <a:r>
              <a:rPr lang="en-US" sz="2000" noProof="1" smtClean="0">
                <a:latin typeface="+mj-lt"/>
              </a:rPr>
              <a:t>a.room_id </a:t>
            </a:r>
            <a:r>
              <a:rPr lang="en-US" sz="2000" noProof="1">
                <a:latin typeface="+mj-lt"/>
              </a:rPr>
              <a:t>= </a:t>
            </a:r>
            <a:r>
              <a:rPr lang="en-US" sz="2000" noProof="1" smtClean="0">
                <a:latin typeface="+mj-lt"/>
              </a:rPr>
              <a:t>b.id),</a:t>
            </a:r>
          </a:p>
          <a:p>
            <a:pPr lvl="0"/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cte_2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as (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distinct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user_id id 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cte_1</a:t>
            </a:r>
          </a:p>
          <a:p>
            <a:pPr lvl="0"/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	 UNION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distinct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owner_id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id </a:t>
            </a:r>
            <a:r>
              <a:rPr lang="en-US" sz="2000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cte_1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)</a:t>
            </a:r>
            <a:endParaRPr lang="en-US" sz="2000" noProof="1" smtClean="0">
              <a:latin typeface="+mj-lt"/>
            </a:endParaRP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select</a:t>
            </a:r>
            <a:r>
              <a:rPr lang="en-US" sz="2000" noProof="1">
                <a:latin typeface="+mj-lt"/>
              </a:rPr>
              <a:t>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round(100.0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*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count(id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)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/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(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s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elect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 distinct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count(id) 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f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r</a:t>
            </a:r>
            <a:r>
              <a:rPr lang="en-US" sz="2000" noProof="1">
                <a:solidFill>
                  <a:srgbClr val="B50B3C"/>
                </a:solidFill>
                <a:latin typeface="+mj-lt"/>
              </a:rPr>
              <a:t>om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Users),2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)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 </a:t>
            </a:r>
          </a:p>
          <a:p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percent</a:t>
            </a:r>
          </a:p>
          <a:p>
            <a:r>
              <a:rPr lang="en-US" sz="2000" noProof="1" smtClean="0">
                <a:solidFill>
                  <a:srgbClr val="B50B3C"/>
                </a:solidFill>
                <a:latin typeface="+mj-lt"/>
              </a:rPr>
              <a:t>from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cte_2</a:t>
            </a:r>
            <a:endParaRPr lang="en-US" sz="2000" noProof="1">
              <a:solidFill>
                <a:srgbClr val="000000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469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"/>
          <p:cNvSpPr txBox="1">
            <a:spLocks/>
          </p:cNvSpPr>
          <p:nvPr/>
        </p:nvSpPr>
        <p:spPr>
          <a:xfrm>
            <a:off x="4664837" y="296372"/>
            <a:ext cx="6078491" cy="43088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2200" noProof="1" smtClean="0">
                <a:solidFill>
                  <a:srgbClr val="FFC000"/>
                </a:solidFill>
              </a:rPr>
              <a:t>Результат</a:t>
            </a:r>
            <a:r>
              <a:rPr lang="ru-RU" sz="2200" noProof="1">
                <a:solidFill>
                  <a:srgbClr val="FFC000"/>
                </a:solidFill>
              </a:rPr>
              <a:t>ы</a:t>
            </a:r>
            <a:r>
              <a:rPr lang="ru-RU" sz="2200" noProof="1" smtClean="0">
                <a:solidFill>
                  <a:srgbClr val="FFC000"/>
                </a:solidFill>
              </a:rPr>
              <a:t> </a:t>
            </a:r>
            <a:r>
              <a:rPr lang="ru-RU" sz="2200" noProof="1" smtClean="0">
                <a:solidFill>
                  <a:srgbClr val="FFC000"/>
                </a:solidFill>
              </a:rPr>
              <a:t>решения поставленной </a:t>
            </a:r>
            <a:r>
              <a:rPr lang="ru-RU" sz="2200" noProof="1" smtClean="0">
                <a:solidFill>
                  <a:srgbClr val="FFC000"/>
                </a:solidFill>
              </a:rPr>
              <a:t>задачи</a:t>
            </a:r>
            <a:endParaRPr lang="ru-RU" sz="2200" noProof="1" smtClean="0">
              <a:solidFill>
                <a:srgbClr val="FFC00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81757" y="1292037"/>
            <a:ext cx="4240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cte_1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664837" y="1641088"/>
            <a:ext cx="4428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user_id, owner_id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Reservations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a</a:t>
            </a: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LEFT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JOIN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Rooms b on a.room_id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=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b.id</a:t>
            </a:r>
            <a:endParaRPr lang="en-US" noProof="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664837" y="2986088"/>
            <a:ext cx="425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Фрагмент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cte_2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64837" y="3379301"/>
            <a:ext cx="4257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distinct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user_id id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cte_1 </a:t>
            </a:r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UNION </a:t>
            </a: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distinct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owner_id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id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cte_1</a:t>
            </a:r>
            <a:endParaRPr lang="en-US" noProof="1">
              <a:solidFill>
                <a:srgbClr val="000000"/>
              </a:solidFill>
              <a:latin typeface="Segoe UI Ligh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66033"/>
          <a:stretch/>
        </p:blipFill>
        <p:spPr>
          <a:xfrm>
            <a:off x="9775146" y="2836401"/>
            <a:ext cx="544879" cy="1562727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9815457" y="1009247"/>
            <a:ext cx="1378818" cy="1561723"/>
            <a:chOff x="369345" y="3198578"/>
            <a:chExt cx="1537832" cy="191830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4"/>
            <a:srcRect r="75457"/>
            <a:stretch/>
          </p:blipFill>
          <p:spPr>
            <a:xfrm>
              <a:off x="369345" y="3198578"/>
              <a:ext cx="806312" cy="1918302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4"/>
            <a:srcRect l="55806" r="21928"/>
            <a:stretch/>
          </p:blipFill>
          <p:spPr>
            <a:xfrm>
              <a:off x="1175657" y="3198578"/>
              <a:ext cx="731520" cy="1918302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476786" y="2062931"/>
            <a:ext cx="3254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схема: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86" y="2541711"/>
            <a:ext cx="3254565" cy="3018200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4664837" y="4867205"/>
            <a:ext cx="425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81757" y="5206455"/>
            <a:ext cx="4240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round(100.0 * count(id) / </a:t>
            </a:r>
            <a:r>
              <a:rPr lang="en-US" noProof="1">
                <a:solidFill>
                  <a:srgbClr val="FF0000"/>
                </a:solidFill>
                <a:latin typeface="Segoe UI Light"/>
              </a:rPr>
              <a:t>(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select distinct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count(id) </a:t>
            </a:r>
            <a:r>
              <a:rPr lang="en-US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Users</a:t>
            </a:r>
            <a:r>
              <a:rPr lang="en-US" noProof="1">
                <a:solidFill>
                  <a:srgbClr val="FF0000"/>
                </a:solidFill>
                <a:latin typeface="Segoe UI Light"/>
              </a:rPr>
              <a:t>)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,2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)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percent</a:t>
            </a:r>
          </a:p>
          <a:p>
            <a:pPr lvl="0"/>
            <a:r>
              <a:rPr lang="en-US" noProof="1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 cte_2</a:t>
            </a:r>
            <a:endParaRPr lang="en-US" noProof="1">
              <a:solidFill>
                <a:srgbClr val="000000"/>
              </a:solidFill>
              <a:latin typeface="Segoe UI Ligh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46" y="5148368"/>
            <a:ext cx="1362075" cy="714375"/>
          </a:xfrm>
          <a:prstGeom prst="rect">
            <a:avLst/>
          </a:prstGeom>
        </p:spPr>
      </p:pic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247334" y="412540"/>
            <a:ext cx="2463599" cy="452432"/>
          </a:xfrm>
        </p:spPr>
        <p:txBody>
          <a:bodyPr rtlCol="0"/>
          <a:lstStyle/>
          <a:p>
            <a:pPr rtl="0"/>
            <a:r>
              <a:rPr lang="en-US" sz="2600" noProof="1" smtClean="0"/>
              <a:t>CTE</a:t>
            </a:r>
            <a:endParaRPr lang="ru-RU" sz="2600" noProof="1"/>
          </a:p>
        </p:txBody>
      </p:sp>
    </p:spTree>
    <p:extLst>
      <p:ext uri="{BB962C8B-B14F-4D97-AF65-F5344CB8AC3E}">
        <p14:creationId xmlns:p14="http://schemas.microsoft.com/office/powerpoint/2010/main" val="141179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11" grpId="0"/>
      <p:bldP spid="6" grpId="0"/>
      <p:bldP spid="18" grpId="0"/>
      <p:bldP spid="21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311474" y="-1825205"/>
            <a:ext cx="3479833" cy="347983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3868711" y="306926"/>
            <a:ext cx="7879152" cy="2353465"/>
          </a:xfrm>
        </p:spPr>
        <p:txBody>
          <a:bodyPr rtlCol="0"/>
          <a:lstStyle/>
          <a:p>
            <a:pPr algn="just" rtl="0"/>
            <a:r>
              <a:rPr lang="ru-RU" noProof="1" smtClean="0"/>
              <a:t>Рекурсивным называется такое </a:t>
            </a:r>
            <a:r>
              <a:rPr lang="en-US" noProof="1" smtClean="0"/>
              <a:t>CTE</a:t>
            </a:r>
            <a:r>
              <a:rPr lang="ru-RU" noProof="1" smtClean="0"/>
              <a:t>, которое ссылается само на себя, тем самым реализуя многократно исполняющийся запрос</a:t>
            </a:r>
          </a:p>
          <a:p>
            <a:pPr algn="just" rtl="0"/>
            <a:r>
              <a:rPr lang="ru-RU" noProof="1" smtClean="0"/>
              <a:t>Такие обобщённые табличные выражения отлично подходят для запроса иерархических данных, например, для получения всех прямых и непосредственных начальников для сотрудника</a:t>
            </a:r>
            <a:endParaRPr lang="ru-RU" noProof="1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637807" y="87086"/>
            <a:ext cx="2827165" cy="914096"/>
          </a:xfrm>
        </p:spPr>
        <p:txBody>
          <a:bodyPr rtlCol="0"/>
          <a:lstStyle/>
          <a:p>
            <a:pPr rtl="0"/>
            <a:r>
              <a:rPr lang="ru-RU" b="1" noProof="1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Рекурсия</a:t>
            </a:r>
            <a:endParaRPr lang="ru-RU" b="1" noProof="1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0" name="Текст 14"/>
          <p:cNvSpPr>
            <a:spLocks noGrp="1"/>
          </p:cNvSpPr>
          <p:nvPr>
            <p:ph type="body" sz="quarter" idx="11"/>
          </p:nvPr>
        </p:nvSpPr>
        <p:spPr>
          <a:xfrm>
            <a:off x="451369" y="2897522"/>
            <a:ext cx="6679876" cy="313932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noProof="1" smtClean="0">
                <a:solidFill>
                  <a:srgbClr val="FFC000"/>
                </a:solidFill>
              </a:rPr>
              <a:t>Общая структура запроса</a:t>
            </a:r>
            <a:r>
              <a:rPr lang="en-US" noProof="1" smtClean="0">
                <a:solidFill>
                  <a:srgbClr val="FFC000"/>
                </a:solidFill>
              </a:rPr>
              <a:t>: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>
                <a:solidFill>
                  <a:srgbClr val="FF0000"/>
                </a:solidFill>
              </a:rPr>
              <a:t>WITH RECURSION </a:t>
            </a:r>
            <a:r>
              <a:rPr lang="en-US" sz="2100" noProof="1" smtClean="0"/>
              <a:t>cte_1 as (</a:t>
            </a:r>
          </a:p>
          <a:p>
            <a:pPr rtl="0">
              <a:lnSpc>
                <a:spcPct val="100000"/>
              </a:lnSpc>
            </a:pPr>
            <a:r>
              <a:rPr lang="en-US" sz="2100" noProof="1" smtClean="0"/>
              <a:t>SELECT … {</a:t>
            </a:r>
            <a:r>
              <a:rPr lang="ru-RU" sz="2100" noProof="1" smtClean="0"/>
              <a:t>начальный элемент рекурсии/анкор</a:t>
            </a:r>
            <a:r>
              <a:rPr lang="en-US" sz="2100" noProof="1" smtClean="0"/>
              <a:t>}</a:t>
            </a:r>
            <a:endParaRPr lang="ru-RU" sz="2100" noProof="1"/>
          </a:p>
          <a:p>
            <a:pPr rtl="0">
              <a:lnSpc>
                <a:spcPct val="100000"/>
              </a:lnSpc>
            </a:pPr>
            <a:r>
              <a:rPr lang="en-US" sz="2100" noProof="1">
                <a:solidFill>
                  <a:srgbClr val="FF0000"/>
                </a:solidFill>
              </a:rPr>
              <a:t>UNION ALL</a:t>
            </a:r>
          </a:p>
          <a:p>
            <a:pPr>
              <a:lnSpc>
                <a:spcPct val="100000"/>
              </a:lnSpc>
            </a:pPr>
            <a:r>
              <a:rPr lang="en-US" sz="2100" noProof="1"/>
              <a:t>SELECT </a:t>
            </a:r>
            <a:r>
              <a:rPr lang="en-US" sz="2100" noProof="1"/>
              <a:t>… </a:t>
            </a:r>
            <a:r>
              <a:rPr lang="en-US" sz="2100" noProof="1" smtClean="0"/>
              <a:t>FROM cte_1 {</a:t>
            </a:r>
            <a:r>
              <a:rPr lang="ru-RU" sz="2100" noProof="1" smtClean="0"/>
              <a:t>условие рекурсии</a:t>
            </a:r>
            <a:r>
              <a:rPr lang="en-US" sz="2100" noProof="1" smtClean="0"/>
              <a:t>}</a:t>
            </a:r>
            <a:endParaRPr lang="ru-RU" sz="2100" noProof="1"/>
          </a:p>
          <a:p>
            <a:pPr>
              <a:lnSpc>
                <a:spcPct val="100000"/>
              </a:lnSpc>
            </a:pPr>
            <a:r>
              <a:rPr lang="en-US" sz="2100" noProof="1" smtClean="0"/>
              <a:t>{</a:t>
            </a:r>
            <a:r>
              <a:rPr lang="ru-RU" sz="2100" noProof="1"/>
              <a:t>условие </a:t>
            </a:r>
            <a:r>
              <a:rPr lang="ru-RU" sz="2100" noProof="1" smtClean="0"/>
              <a:t>окончания рекурсии</a:t>
            </a:r>
            <a:r>
              <a:rPr lang="en-US" sz="2100" noProof="1" smtClean="0"/>
              <a:t>}</a:t>
            </a:r>
            <a:endParaRPr lang="ru-RU" sz="2100" noProof="1"/>
          </a:p>
          <a:p>
            <a:pPr>
              <a:lnSpc>
                <a:spcPct val="100000"/>
              </a:lnSpc>
            </a:pPr>
            <a:r>
              <a:rPr lang="ru-RU" sz="2100" noProof="1" smtClean="0"/>
              <a:t>)</a:t>
            </a:r>
            <a:endParaRPr lang="ru-RU" sz="2100" noProof="1"/>
          </a:p>
        </p:txBody>
      </p:sp>
      <p:grpSp>
        <p:nvGrpSpPr>
          <p:cNvPr id="3" name="Группа 2"/>
          <p:cNvGrpSpPr/>
          <p:nvPr/>
        </p:nvGrpSpPr>
        <p:grpSpPr>
          <a:xfrm>
            <a:off x="2614081" y="3354202"/>
            <a:ext cx="947320" cy="1782246"/>
            <a:chOff x="2631498" y="3293242"/>
            <a:chExt cx="947320" cy="1782246"/>
          </a:xfrm>
        </p:grpSpPr>
        <p:sp>
          <p:nvSpPr>
            <p:cNvPr id="2" name="Овал 1"/>
            <p:cNvSpPr/>
            <p:nvPr/>
          </p:nvSpPr>
          <p:spPr>
            <a:xfrm>
              <a:off x="2855336" y="3293242"/>
              <a:ext cx="723482" cy="442128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/>
            <p:cNvSpPr/>
            <p:nvPr/>
          </p:nvSpPr>
          <p:spPr>
            <a:xfrm>
              <a:off x="2631498" y="4633360"/>
              <a:ext cx="723482" cy="442128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26" name="Picture 2" descr="https://mobimg.b-cdn.net/v3/fetch/a3/a33a7f7cde77475511d7cadb8bee822a.jpeg?w=1470&amp;r=0.56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43" b="100000" l="58571" r="98435">
                        <a14:backgroundMark x1="78912" y1="92382" x2="78912" y2="92382"/>
                        <a14:backgroundMark x1="70612" y1="94196" x2="70612" y2="94196"/>
                        <a14:backgroundMark x1="80204" y1="62878" x2="80204" y2="62878"/>
                        <a14:backgroundMark x1="79048" y1="59613" x2="79048" y2="59613"/>
                        <a14:backgroundMark x1="79456" y1="58767" x2="79456" y2="58767"/>
                        <a14:backgroundMark x1="79728" y1="57437" x2="79728" y2="57437"/>
                        <a14:backgroundMark x1="77823" y1="55744" x2="77823" y2="55744"/>
                        <a14:backgroundMark x1="77347" y1="57074" x2="77347" y2="57074"/>
                        <a14:backgroundMark x1="77687" y1="63120" x2="77687" y2="63120"/>
                        <a14:backgroundMark x1="77959" y1="64450" x2="77959" y2="64450"/>
                        <a14:backgroundMark x1="78844" y1="94921" x2="78844" y2="94921"/>
                        <a14:backgroundMark x1="83129" y1="99637" x2="83129" y2="99637"/>
                        <a14:backgroundMark x1="87347" y1="72189" x2="87347" y2="72189"/>
                        <a14:backgroundMark x1="87483" y1="79444" x2="87483" y2="79444"/>
                        <a14:backgroundMark x1="71020" y1="73398" x2="71020" y2="73398"/>
                        <a14:backgroundMark x1="70476" y1="71705" x2="70476" y2="71705"/>
                        <a14:backgroundMark x1="67483" y1="69287" x2="67483" y2="69287"/>
                        <a14:backgroundMark x1="66803" y1="66747" x2="66803" y2="66747"/>
                        <a14:backgroundMark x1="70816" y1="78718" x2="70816" y2="78718"/>
                        <a14:backgroundMark x1="68435" y1="66626" x2="68435" y2="66626"/>
                        <a14:backgroundMark x1="67959" y1="65054" x2="67959" y2="65054"/>
                        <a14:backgroundMark x1="67415" y1="63603" x2="67415" y2="63603"/>
                        <a14:backgroundMark x1="62517" y1="61911" x2="62517" y2="61911"/>
                        <a14:backgroundMark x1="65374" y1="59976" x2="65374" y2="59976"/>
                        <a14:backgroundMark x1="77891" y1="48247" x2="77891" y2="482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22" t="43005" r="5346"/>
          <a:stretch/>
        </p:blipFill>
        <p:spPr bwMode="auto">
          <a:xfrm>
            <a:off x="7576457" y="2850841"/>
            <a:ext cx="4615543" cy="400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71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86414"/>
            <a:ext cx="2463599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Рекурсия</a:t>
            </a:r>
            <a:endParaRPr lang="ru-RU" sz="2600" noProof="1"/>
          </a:p>
        </p:txBody>
      </p:sp>
      <p:sp>
        <p:nvSpPr>
          <p:cNvPr id="12" name="Текст 5"/>
          <p:cNvSpPr txBox="1">
            <a:spLocks/>
          </p:cNvSpPr>
          <p:nvPr/>
        </p:nvSpPr>
        <p:spPr>
          <a:xfrm>
            <a:off x="5149303" y="386414"/>
            <a:ext cx="525126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работы рекурсивной </a:t>
            </a:r>
            <a:r>
              <a:rPr lang="en-US" noProof="1" smtClean="0">
                <a:solidFill>
                  <a:srgbClr val="FFC000"/>
                </a:solidFill>
              </a:rPr>
              <a:t>CTE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5" name="Текст 5"/>
          <p:cNvSpPr txBox="1">
            <a:spLocks/>
          </p:cNvSpPr>
          <p:nvPr/>
        </p:nvSpPr>
        <p:spPr>
          <a:xfrm>
            <a:off x="531224" y="1470004"/>
            <a:ext cx="5897327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Напишем запрос, формирующий факториалы чисел от 1 до 10: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1224" y="2116335"/>
            <a:ext cx="44152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noProof="1">
                <a:solidFill>
                  <a:srgbClr val="B50B3C"/>
                </a:solidFill>
                <a:latin typeface="Segoe UI Light"/>
              </a:rPr>
              <a:t>with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RECURSIVE cte_1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(</a:t>
            </a:r>
          </a:p>
          <a:p>
            <a:r>
              <a:rPr lang="en-US" sz="2000" noProof="1">
                <a:solidFill>
                  <a:srgbClr val="000000"/>
                </a:solidFill>
                <a:latin typeface="Segoe UI Light"/>
              </a:rPr>
              <a:t>	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1 as i,</a:t>
            </a:r>
          </a:p>
          <a:p>
            <a:r>
              <a:rPr lang="en-US" sz="2000" noProof="1">
                <a:solidFill>
                  <a:srgbClr val="000000"/>
                </a:solidFill>
                <a:latin typeface="Segoe UI Light"/>
              </a:rPr>
              <a:t>	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        1 as factorial</a:t>
            </a:r>
            <a:endParaRPr lang="ru-RU" sz="2000" noProof="1">
              <a:solidFill>
                <a:srgbClr val="000000"/>
              </a:solidFill>
              <a:latin typeface="Segoe UI Light"/>
            </a:endParaRPr>
          </a:p>
          <a:p>
            <a:r>
              <a:rPr lang="en-US" sz="2000" noProof="1">
                <a:solidFill>
                  <a:srgbClr val="B50B3C"/>
                </a:solidFill>
                <a:latin typeface="Segoe UI Light"/>
              </a:rPr>
              <a:t>	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UNION</a:t>
            </a:r>
          </a:p>
          <a:p>
            <a:r>
              <a:rPr lang="en-US" sz="2000" noProof="1">
                <a:solidFill>
                  <a:srgbClr val="B50B3C"/>
                </a:solidFill>
                <a:latin typeface="Segoe UI Light"/>
              </a:rPr>
              <a:t>	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select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i+1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i,</a:t>
            </a:r>
          </a:p>
          <a:p>
            <a:r>
              <a:rPr lang="en-US" sz="2000" noProof="1">
                <a:solidFill>
                  <a:srgbClr val="000000"/>
                </a:solidFill>
                <a:latin typeface="Segoe UI Light"/>
              </a:rPr>
              <a:t>	 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        factorial*(i+1) as factorial</a:t>
            </a:r>
          </a:p>
          <a:p>
            <a:r>
              <a:rPr lang="en-US" sz="2000" noProof="1">
                <a:solidFill>
                  <a:srgbClr val="000000"/>
                </a:solidFill>
                <a:latin typeface="Segoe UI Light"/>
              </a:rPr>
              <a:t>	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sz="2000" noProof="1">
                <a:solidFill>
                  <a:srgbClr val="000000"/>
                </a:solidFill>
                <a:latin typeface="Segoe UI Light"/>
              </a:rPr>
              <a:t>cte_1</a:t>
            </a:r>
          </a:p>
          <a:p>
            <a:r>
              <a:rPr lang="en-US" sz="2000" noProof="1">
                <a:solidFill>
                  <a:srgbClr val="B50B3C"/>
                </a:solidFill>
                <a:latin typeface="Segoe UI Light"/>
              </a:rPr>
              <a:t>	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where </a:t>
            </a:r>
            <a:r>
              <a:rPr lang="en-US" sz="2000" noProof="1" smtClean="0">
                <a:latin typeface="Segoe UI Light"/>
              </a:rPr>
              <a:t>i&lt;10)</a:t>
            </a:r>
          </a:p>
          <a:p>
            <a:pPr lvl="0"/>
            <a:r>
              <a:rPr lang="en-US" sz="2000" noProof="1">
                <a:solidFill>
                  <a:srgbClr val="B50B3C"/>
                </a:solidFill>
                <a:latin typeface="Segoe UI Light"/>
              </a:rPr>
              <a:t>s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elect </a:t>
            </a:r>
            <a:r>
              <a:rPr lang="en-US" sz="2000" noProof="1" smtClean="0">
                <a:latin typeface="Segoe UI Light"/>
              </a:rPr>
              <a:t>*</a:t>
            </a:r>
            <a:r>
              <a:rPr lang="en-US" sz="2000" noProof="1" smtClean="0">
                <a:solidFill>
                  <a:srgbClr val="B50B3C"/>
                </a:solidFill>
                <a:latin typeface="Segoe UI Light"/>
              </a:rPr>
              <a:t> from</a:t>
            </a:r>
            <a:r>
              <a:rPr lang="en-US" sz="2000" noProof="1" smtClean="0">
                <a:solidFill>
                  <a:srgbClr val="000000"/>
                </a:solidFill>
                <a:latin typeface="Segoe UI Light"/>
              </a:rPr>
              <a:t> cte_1</a:t>
            </a:r>
            <a:endParaRPr lang="en-US" sz="2000" noProof="1">
              <a:solidFill>
                <a:srgbClr val="000000"/>
              </a:solidFill>
              <a:latin typeface="Segoe UI Ligh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354" y="1900296"/>
            <a:ext cx="1489965" cy="2889418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8488673" y="1470004"/>
            <a:ext cx="2179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31224" y="5232175"/>
            <a:ext cx="11155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Алгоритм запроса выглядит так: </a:t>
            </a:r>
            <a:r>
              <a:rPr lang="ru-RU" noProof="1" smtClean="0">
                <a:solidFill>
                  <a:srgbClr val="0074AF"/>
                </a:solidFill>
              </a:rPr>
              <a:t>берём анкорную часть, подставляем в «рекурсивную» часть запроса, </a:t>
            </a:r>
            <a:r>
              <a:rPr lang="ru-RU" noProof="1">
                <a:solidFill>
                  <a:srgbClr val="0074AF"/>
                </a:solidFill>
              </a:rPr>
              <a:t>добавляем </a:t>
            </a:r>
            <a:r>
              <a:rPr lang="ru-RU" noProof="1" smtClean="0">
                <a:solidFill>
                  <a:srgbClr val="0074AF"/>
                </a:solidFill>
              </a:rPr>
              <a:t>результат подстановки </a:t>
            </a:r>
            <a:r>
              <a:rPr lang="ru-RU" noProof="1">
                <a:solidFill>
                  <a:srgbClr val="0074AF"/>
                </a:solidFill>
              </a:rPr>
              <a:t>в </a:t>
            </a:r>
            <a:r>
              <a:rPr lang="ru-RU" noProof="1" smtClean="0">
                <a:solidFill>
                  <a:srgbClr val="0074AF"/>
                </a:solidFill>
              </a:rPr>
              <a:t>результирующую выборку и, если он удовлетворяет условию, то используем его для следующего вызова «рекурсивной» части, в противном случае просто завершаем рекурсию</a:t>
            </a:r>
            <a:endParaRPr lang="ru-RU" noProof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4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73460" y="386414"/>
            <a:ext cx="2463599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Рекурсия</a:t>
            </a:r>
            <a:endParaRPr lang="ru-RU" sz="2600" noProof="1"/>
          </a:p>
        </p:txBody>
      </p:sp>
      <p:sp>
        <p:nvSpPr>
          <p:cNvPr id="12" name="Текст 5"/>
          <p:cNvSpPr txBox="1">
            <a:spLocks/>
          </p:cNvSpPr>
          <p:nvPr/>
        </p:nvSpPr>
        <p:spPr>
          <a:xfrm>
            <a:off x="5149303" y="386414"/>
            <a:ext cx="525126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ru-RU" noProof="1" smtClean="0">
                <a:solidFill>
                  <a:srgbClr val="FFC000"/>
                </a:solidFill>
              </a:rPr>
              <a:t>Пример работы рекурсивной </a:t>
            </a:r>
            <a:r>
              <a:rPr lang="en-US" noProof="1" smtClean="0">
                <a:solidFill>
                  <a:srgbClr val="FFC000"/>
                </a:solidFill>
              </a:rPr>
              <a:t>CTE</a:t>
            </a:r>
            <a:r>
              <a:rPr lang="en-US" noProof="1" smtClean="0">
                <a:solidFill>
                  <a:srgbClr val="FFC000"/>
                </a:solidFill>
              </a:rPr>
              <a:t> </a:t>
            </a:r>
            <a:endParaRPr lang="ru-RU" noProof="1">
              <a:solidFill>
                <a:srgbClr val="FFC000"/>
              </a:solidFill>
            </a:endParaRPr>
          </a:p>
        </p:txBody>
      </p:sp>
      <p:sp>
        <p:nvSpPr>
          <p:cNvPr id="15" name="Текст 5"/>
          <p:cNvSpPr txBox="1">
            <a:spLocks/>
          </p:cNvSpPr>
          <p:nvPr/>
        </p:nvSpPr>
        <p:spPr>
          <a:xfrm>
            <a:off x="4662435" y="1138170"/>
            <a:ext cx="707404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Напишем запрос, который</a:t>
            </a:r>
            <a:r>
              <a:rPr lang="en-US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ru-RU" sz="1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начиная с Москвы, рекурсивно выводит географические объекты, в которые она входит:</a:t>
            </a:r>
            <a:endParaRPr lang="ru-RU" sz="180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62435" y="1784501"/>
            <a:ext cx="610068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with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RECURSIVE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cte as(</a:t>
            </a:r>
            <a:endParaRPr lang="ru-RU" noProof="1" smtClean="0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   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a.id, a.parent_id, a.name, CAST(a.id as CHAR)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path</a:t>
            </a: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   from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base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a   </a:t>
            </a:r>
            <a:endParaRPr lang="ru-RU" noProof="1" smtClean="0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   where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name = '</a:t>
            </a:r>
            <a:r>
              <a:rPr lang="ru-RU" noProof="1">
                <a:solidFill>
                  <a:srgbClr val="000000"/>
                </a:solidFill>
                <a:latin typeface="Segoe UI Light"/>
              </a:rPr>
              <a:t>Москва</a:t>
            </a:r>
            <a:r>
              <a:rPr lang="ru-RU" noProof="1">
                <a:solidFill>
                  <a:srgbClr val="000000"/>
                </a:solidFill>
                <a:latin typeface="Segoe UI Light"/>
              </a:rPr>
              <a:t>'   </a:t>
            </a:r>
            <a:endParaRPr lang="ru-RU" noProof="1" smtClean="0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  UNION  </a:t>
            </a:r>
            <a:endParaRPr lang="ru-RU" noProof="1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   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b.id, b.parent_id, b.name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, </a:t>
            </a:r>
            <a:endParaRPr lang="en-US" noProof="1" smtClean="0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           CONCAT(cte.path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,'-&gt;',CAST(b.id as CHAR))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as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path</a:t>
            </a:r>
          </a:p>
          <a:p>
            <a:pPr lvl="0"/>
            <a:r>
              <a:rPr lang="en-US" noProof="1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 </a:t>
            </a:r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from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base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b </a:t>
            </a:r>
            <a:endParaRPr lang="ru-RU" noProof="1" smtClean="0">
              <a:solidFill>
                <a:srgbClr val="000000"/>
              </a:solidFill>
              <a:latin typeface="Segoe UI Light"/>
            </a:endParaRPr>
          </a:p>
          <a:p>
            <a:pPr lvl="0"/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   inner join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cte </a:t>
            </a:r>
            <a:r>
              <a:rPr lang="en-US" noProof="1" smtClean="0">
                <a:solidFill>
                  <a:srgbClr val="B50B3C"/>
                </a:solidFill>
                <a:latin typeface="Segoe UI Light"/>
              </a:rPr>
              <a:t>on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cte.parent_id =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b.id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)</a:t>
            </a:r>
          </a:p>
          <a:p>
            <a:pPr lvl="0"/>
            <a:r>
              <a:rPr lang="en-US" noProof="1">
                <a:solidFill>
                  <a:srgbClr val="B50B3C"/>
                </a:solidFill>
                <a:latin typeface="Segoe UI Light"/>
              </a:rPr>
              <a:t>select</a:t>
            </a:r>
            <a:r>
              <a:rPr lang="en-US" noProof="1" smtClean="0">
                <a:solidFill>
                  <a:srgbClr val="000000"/>
                </a:solidFill>
                <a:latin typeface="Segoe UI Light"/>
              </a:rPr>
              <a:t> </a:t>
            </a:r>
            <a:r>
              <a:rPr lang="en-US" noProof="1">
                <a:solidFill>
                  <a:srgbClr val="000000"/>
                </a:solidFill>
                <a:latin typeface="Segoe UI Light"/>
              </a:rPr>
              <a:t>* from cte</a:t>
            </a:r>
            <a:endParaRPr lang="en-US" noProof="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62435" y="4772880"/>
            <a:ext cx="7074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ru-RU" b="1" noProof="1" smtClean="0">
                <a:solidFill>
                  <a:srgbClr val="FFC000"/>
                </a:solidFill>
              </a:rPr>
              <a:t>В результате получается, что сначала выводится анкорное значение</a:t>
            </a:r>
            <a:r>
              <a:rPr lang="en-US" b="1" noProof="1" smtClean="0">
                <a:solidFill>
                  <a:srgbClr val="FFC000"/>
                </a:solidFill>
              </a:rPr>
              <a:t>. </a:t>
            </a:r>
            <a:r>
              <a:rPr lang="ru-RU" b="1" noProof="1" smtClean="0">
                <a:solidFill>
                  <a:srgbClr val="FFC000"/>
                </a:solidFill>
              </a:rPr>
              <a:t>Далее начинает работать рекурсивный запрос. Первыми в </a:t>
            </a:r>
            <a:r>
              <a:rPr lang="en-US" b="1" noProof="1" smtClean="0">
                <a:solidFill>
                  <a:srgbClr val="FFC000"/>
                </a:solidFill>
              </a:rPr>
              <a:t>SQL</a:t>
            </a:r>
            <a:r>
              <a:rPr lang="ru-RU" b="1" noProof="1" smtClean="0">
                <a:solidFill>
                  <a:srgbClr val="FFC000"/>
                </a:solidFill>
              </a:rPr>
              <a:t>-запросе всегда отрабатывают операторы </a:t>
            </a:r>
            <a:r>
              <a:rPr lang="en-US" b="1" noProof="1" smtClean="0">
                <a:solidFill>
                  <a:srgbClr val="FFC000"/>
                </a:solidFill>
              </a:rPr>
              <a:t>FROM </a:t>
            </a:r>
            <a:r>
              <a:rPr lang="ru-RU" b="1" noProof="1" smtClean="0">
                <a:solidFill>
                  <a:srgbClr val="FFC000"/>
                </a:solidFill>
              </a:rPr>
              <a:t>и </a:t>
            </a:r>
            <a:r>
              <a:rPr lang="en-US" b="1" noProof="1" smtClean="0">
                <a:solidFill>
                  <a:srgbClr val="FFC000"/>
                </a:solidFill>
              </a:rPr>
              <a:t>JOIN</a:t>
            </a:r>
            <a:r>
              <a:rPr lang="ru-RU" b="1" noProof="1" smtClean="0">
                <a:solidFill>
                  <a:srgbClr val="FFC000"/>
                </a:solidFill>
              </a:rPr>
              <a:t>. Таким образом, мы, используя исходную таблицу </a:t>
            </a:r>
            <a:r>
              <a:rPr lang="en-US" b="1" noProof="1" smtClean="0">
                <a:solidFill>
                  <a:srgbClr val="FFC000"/>
                </a:solidFill>
              </a:rPr>
              <a:t>base</a:t>
            </a:r>
            <a:r>
              <a:rPr lang="ru-RU" b="1" noProof="1" smtClean="0">
                <a:solidFill>
                  <a:srgbClr val="FFC000"/>
                </a:solidFill>
              </a:rPr>
              <a:t>, с помощью </a:t>
            </a:r>
            <a:r>
              <a:rPr lang="en-US" b="1" noProof="1" smtClean="0">
                <a:solidFill>
                  <a:srgbClr val="FFC000"/>
                </a:solidFill>
              </a:rPr>
              <a:t>JOIN </a:t>
            </a:r>
            <a:r>
              <a:rPr lang="ru-RU" b="1" noProof="1" smtClean="0">
                <a:solidFill>
                  <a:srgbClr val="FFC000"/>
                </a:solidFill>
              </a:rPr>
              <a:t>находим вышестоящий объект к тому, который был предыдущим.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0692" y="1674111"/>
            <a:ext cx="2316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Исходная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таблица: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2" y="2143926"/>
            <a:ext cx="2316367" cy="169215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20691" y="4169001"/>
            <a:ext cx="2316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Результат запроса:</a:t>
            </a:r>
            <a:endParaRPr lang="ru-RU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91" y="4587865"/>
            <a:ext cx="2742016" cy="140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5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19" grpId="0"/>
      <p:bldP spid="11" grpId="0"/>
      <p:bldP spid="16" grpId="0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795</Words>
  <Application>Microsoft Office PowerPoint</Application>
  <PresentationFormat>Широкоэкранный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5</vt:lpstr>
      <vt:lpstr>CTE</vt:lpstr>
      <vt:lpstr>CTE</vt:lpstr>
      <vt:lpstr>CTE</vt:lpstr>
      <vt:lpstr>CTE</vt:lpstr>
      <vt:lpstr>CTE</vt:lpstr>
      <vt:lpstr>Рекурсия</vt:lpstr>
      <vt:lpstr>Рекурсия</vt:lpstr>
      <vt:lpstr>Рекурсия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2023-02-01T14:36:35Z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